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54" r:id="rId3"/>
    <p:sldId id="473" r:id="rId4"/>
    <p:sldId id="474" r:id="rId5"/>
    <p:sldId id="470" r:id="rId6"/>
    <p:sldId id="369" r:id="rId7"/>
    <p:sldId id="467" r:id="rId8"/>
    <p:sldId id="475" r:id="rId9"/>
    <p:sldId id="472" r:id="rId10"/>
    <p:sldId id="477" r:id="rId11"/>
    <p:sldId id="478" r:id="rId12"/>
    <p:sldId id="451" r:id="rId13"/>
    <p:sldId id="452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3" r:id="rId28"/>
    <p:sldId id="492" r:id="rId29"/>
    <p:sldId id="494" r:id="rId30"/>
    <p:sldId id="495" r:id="rId31"/>
    <p:sldId id="496" r:id="rId32"/>
    <p:sldId id="497" r:id="rId33"/>
    <p:sldId id="498" r:id="rId34"/>
    <p:sldId id="499" r:id="rId35"/>
    <p:sldId id="501" r:id="rId36"/>
    <p:sldId id="502" r:id="rId37"/>
    <p:sldId id="503" r:id="rId38"/>
    <p:sldId id="505" r:id="rId39"/>
    <p:sldId id="506" r:id="rId40"/>
    <p:sldId id="507" r:id="rId41"/>
    <p:sldId id="516" r:id="rId42"/>
    <p:sldId id="509" r:id="rId43"/>
    <p:sldId id="510" r:id="rId44"/>
    <p:sldId id="511" r:id="rId45"/>
    <p:sldId id="512" r:id="rId46"/>
    <p:sldId id="513" r:id="rId47"/>
    <p:sldId id="514" r:id="rId48"/>
    <p:sldId id="517" r:id="rId49"/>
    <p:sldId id="518" r:id="rId50"/>
    <p:sldId id="51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1756" autoAdjust="0"/>
  </p:normalViewPr>
  <p:slideViewPr>
    <p:cSldViewPr>
      <p:cViewPr varScale="1">
        <p:scale>
          <a:sx n="76" d="100"/>
          <a:sy n="76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321C-E28A-4837-B5FC-ECD5127AC56A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46E5-62DE-4DFE-AFCC-3DFB0D41FD4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110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E3A85-0A46-D46A-E6A9-31C6BE34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2CE76A-0E33-EA99-4A4A-AE432F6C8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D7F45D-41E5-6B3D-589C-37166979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3796-492B-DF75-AC98-CF4E207B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940B3-E08E-A5B2-2ED4-5B75C1DD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21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8411F-9FFC-905D-87F1-DE7A6226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A2B217-6B63-58FE-B459-A90B96C97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F0FCB2-0C9D-061A-91AB-8FF681A1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8B4E75-7E24-C0E6-2CF5-376BEB99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386D6-B9FC-788F-D7AC-747C3C3A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729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F3DA1D-9834-0CC1-B897-5CC1E2419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D492AF-DDFE-6D6E-7B4E-2E94E9AA6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4C9CE-FB70-9793-7FE9-2C9F5B5F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4A6AC4-57A1-0D59-5F00-8C667502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D628C-6914-52E3-19A4-CED1445F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83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BFFA8-BBFB-656E-B4D8-B530032C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C552B-416B-83F0-D180-9FCE22C3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B5668-2225-C3BD-5652-8F55A0EA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E7A7E-6FA1-A160-BE04-5ACDD687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00D4F1-8CB8-2672-1BEA-16BA1D2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46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78C8E-0E90-346C-7D4B-6E0BBB14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BA2C95-8199-FCD5-9607-73EAFC3E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1F3F6-E555-F965-92AB-FF48B397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05B646-7A1C-B9F1-BCAB-21577F29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2D7FE-DA9D-5B44-B729-A164440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97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B0B1D-B2F3-0A74-CC14-C7452BE8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1BC21C-0291-5541-3F96-850FDD8E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E35C7E-B9E3-E099-26D9-BA9F31118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56AC65-8677-C367-05D4-75ABCE46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D1763D-D611-9265-4A0D-27F08C25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2C55E7-7E20-7775-9205-B46A4D8D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19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73405-EABD-4381-9B9C-AC698AB1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5870FA-6145-A74C-EA42-EAE08FF6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A02E7E-3589-2F0B-BFA4-3EC9FE272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767511-74B8-02B6-28F6-89C53B6C0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C26508-E305-38CA-75D0-FE52FCAF7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71542F-B5EF-58CD-C3A7-A8402E34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E6F1A9-44A1-69D1-6AB4-5093F12C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FDA20C-2B49-4AA3-114D-D82256FF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398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DDD31-C515-E417-95A4-09F46647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C6616C-A5F1-AAAE-5BD8-AC226744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DA4D3C-FAB6-8369-9D50-A12FEAE8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C76A8-A08E-DD46-C46C-B6D89AA0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53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AB602A-1C7D-FD1D-A4BC-DC3D34EF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5777BB-E307-0E64-4730-BB331A1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82D09F-4B48-5DD4-E5D5-972C89A9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14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483FF-2FC5-26E8-583F-D7A64342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95C98D-175D-C8C2-244A-6AEB13EC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D2CDC5-B736-9518-2AEF-7505AC9A2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B419B1-9CFC-D94B-82E3-800940A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2F2549-B6B9-8087-FDDC-F3C05A50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8D447-5864-B985-654D-1575BA9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3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EFC3E-AF3A-E6B8-4DFB-1E16C0B0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800CB0-E976-C4D8-AF29-DE90BE9B3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953474-4EA5-7266-342A-714E60C5B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74534E-B496-3C93-445F-A3441983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D5F93C-BC25-DFB8-EA97-CE8C54D2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FC69B7-FCDA-B178-FE6E-C49FDB7F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77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0D782D-86A4-F0E5-CCB5-DFEFCC79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1FA99C-EAAF-1BA5-9314-0E404A626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B3268-26A7-0D59-E6DC-4E60BCB44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F9F6-A8F5-44B6-B420-DC824A73DFDE}" type="datetimeFigureOut">
              <a:rPr lang="en-US" smtClean="0"/>
              <a:pPr/>
              <a:t>8/30/2024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CD9F5D-EED2-E7F2-3956-0656B70F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A6FD5-CF75-F3B8-7D88-A97CB4A4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953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464" y="188640"/>
            <a:ext cx="8064896" cy="1152128"/>
          </a:xfrm>
        </p:spPr>
        <p:txBody>
          <a:bodyPr>
            <a:noAutofit/>
          </a:bodyPr>
          <a:lstStyle/>
          <a:p>
            <a:r>
              <a:rPr lang="en-ZA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4000" b="1" dirty="0" smtClean="0">
                <a:latin typeface="Arial" pitchFamily="34" charset="0"/>
                <a:cs typeface="Arial" pitchFamily="34" charset="0"/>
              </a:rPr>
              <a:t>SEPT / NOV 2024: </a:t>
            </a:r>
            <a:r>
              <a:rPr lang="en-ZA" sz="4000" b="1" dirty="0">
                <a:latin typeface="Arial" pitchFamily="34" charset="0"/>
                <a:cs typeface="Arial" pitchFamily="34" charset="0"/>
              </a:rPr>
              <a:t>EXAM    PREPARATION – PAPER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2CBB79-4FC3-48C7-956B-114D3E69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0768"/>
            <a:ext cx="6558086" cy="720080"/>
          </a:xfrm>
        </p:spPr>
        <p:txBody>
          <a:bodyPr>
            <a:normAutofit/>
          </a:bodyPr>
          <a:lstStyle/>
          <a:p>
            <a:r>
              <a:rPr lang="en-ZA" sz="3900" dirty="0">
                <a:latin typeface="Arial" pitchFamily="34" charset="0"/>
                <a:cs typeface="Arial" pitchFamily="34" charset="0"/>
              </a:rPr>
              <a:t>       Life Sciences</a:t>
            </a:r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651EBF-30FC-C70D-6EC3-503E1B94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916832"/>
            <a:ext cx="6018534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BC932-BFDD-3740-C5B1-7D69556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1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DNA: The Code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72707-12CD-0E41-0684-0B6E9976D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37"/>
            <a:ext cx="10515600" cy="3967980"/>
          </a:xfrm>
        </p:spPr>
        <p:txBody>
          <a:bodyPr/>
          <a:lstStyle/>
          <a:p>
            <a:pPr marL="0" indent="0">
              <a:buNone/>
            </a:pPr>
            <a:r>
              <a:rPr lang="en-ZA" b="1" u="sng" dirty="0">
                <a:latin typeface="Arial" panose="020B0604020202020204" pitchFamily="34" charset="0"/>
                <a:cs typeface="Arial" panose="020B0604020202020204" pitchFamily="34" charset="0"/>
              </a:rPr>
              <a:t>DNA REPLICATION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DD49BD3-4305-936E-923C-B8B01918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361" y="2924944"/>
            <a:ext cx="69847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ECB995-B1EC-F709-268E-3B4AE092FA85}"/>
              </a:ext>
            </a:extLst>
          </p:cNvPr>
          <p:cNvSpPr txBox="1"/>
          <p:nvPr/>
        </p:nvSpPr>
        <p:spPr>
          <a:xfrm>
            <a:off x="3719737" y="4207945"/>
            <a:ext cx="22322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DNA</a:t>
            </a:r>
          </a:p>
        </p:txBody>
      </p:sp>
    </p:spTree>
    <p:extLst>
      <p:ext uri="{BB962C8B-B14F-4D97-AF65-F5344CB8AC3E}">
        <p14:creationId xmlns:p14="http://schemas.microsoft.com/office/powerpoint/2010/main" val="14117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05225-F5FB-0E89-3AD4-0BF610A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65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Describe DNA Replication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3666769-71D2-53FC-D83D-9E082A546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3" y="1690688"/>
            <a:ext cx="9294626" cy="5167312"/>
          </a:xfrm>
        </p:spPr>
      </p:pic>
    </p:spTree>
    <p:extLst>
      <p:ext uri="{BB962C8B-B14F-4D97-AF65-F5344CB8AC3E}">
        <p14:creationId xmlns:p14="http://schemas.microsoft.com/office/powerpoint/2010/main" val="37725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65125"/>
            <a:ext cx="6264696" cy="831627"/>
          </a:xfrm>
        </p:spPr>
        <p:txBody>
          <a:bodyPr/>
          <a:lstStyle/>
          <a:p>
            <a:pPr algn="ctr"/>
            <a:r>
              <a:rPr lang="en-ZA" sz="3600" b="1" dirty="0">
                <a:latin typeface="Arial" panose="020B0604020202020204" pitchFamily="34" charset="0"/>
                <a:cs typeface="Arial" pitchFamily="34" charset="0"/>
              </a:rPr>
              <a:t>DNA: THE CODE OF LIFE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05263"/>
            <a:ext cx="5185792" cy="371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xmlns="" id="{8E9A6014-6402-1828-4A53-F979A11A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300155"/>
            <a:ext cx="7200800" cy="519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49153A-3EC4-833D-ED60-E136F1B3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5125"/>
            <a:ext cx="7344816" cy="615603"/>
          </a:xfrm>
        </p:spPr>
        <p:txBody>
          <a:bodyPr>
            <a:noAutofit/>
          </a:bodyPr>
          <a:lstStyle/>
          <a:p>
            <a:pPr algn="ctr"/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DNA: THE CODE OF LIFE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0FE40D-F8B1-D181-E89C-959754CA43A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1772815"/>
            <a:ext cx="5905872" cy="472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ED296D-7664-4F82-9195-BE16C31DB5CB}"/>
              </a:ext>
            </a:extLst>
          </p:cNvPr>
          <p:cNvSpPr txBox="1"/>
          <p:nvPr/>
        </p:nvSpPr>
        <p:spPr>
          <a:xfrm>
            <a:off x="1703512" y="134076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DNA PROFILE – 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A49FC7-CF99-005B-6B06-76838A7F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05E72B1-89FB-F790-6F02-A1F3F980A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8114859" cy="4843735"/>
          </a:xfrm>
        </p:spPr>
      </p:pic>
    </p:spTree>
    <p:extLst>
      <p:ext uri="{BB962C8B-B14F-4D97-AF65-F5344CB8AC3E}">
        <p14:creationId xmlns:p14="http://schemas.microsoft.com/office/powerpoint/2010/main" val="13894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B1CB1-06C5-B9BF-2C70-D823BC76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4E864DF-F95B-CB1D-9E29-041017FE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916832"/>
            <a:ext cx="7907985" cy="4941168"/>
          </a:xfrm>
        </p:spPr>
      </p:pic>
    </p:spTree>
    <p:extLst>
      <p:ext uri="{BB962C8B-B14F-4D97-AF65-F5344CB8AC3E}">
        <p14:creationId xmlns:p14="http://schemas.microsoft.com/office/powerpoint/2010/main" val="36761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7CC73B-2AF6-176C-75F6-303F3A1A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  <a:endParaRPr lang="en-Z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29E7E1E-F158-5D3F-D0FF-88DF295C2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988840"/>
            <a:ext cx="9577064" cy="4869160"/>
          </a:xfrm>
        </p:spPr>
      </p:pic>
    </p:spTree>
    <p:extLst>
      <p:ext uri="{BB962C8B-B14F-4D97-AF65-F5344CB8AC3E}">
        <p14:creationId xmlns:p14="http://schemas.microsoft.com/office/powerpoint/2010/main" val="5008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38609-BBB7-B6DA-6C3A-4E9C5E4F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 fontScale="90000"/>
          </a:bodyPr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F63A38E-D7CC-215E-C79A-7D5AE36E0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2736"/>
            <a:ext cx="9290247" cy="5904655"/>
          </a:xfrm>
        </p:spPr>
      </p:pic>
    </p:spTree>
    <p:extLst>
      <p:ext uri="{BB962C8B-B14F-4D97-AF65-F5344CB8AC3E}">
        <p14:creationId xmlns:p14="http://schemas.microsoft.com/office/powerpoint/2010/main" val="41633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6BCF2-EFCC-F86C-CCE1-1602586B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Meiosis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(21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Marks)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293F8-B397-A3D5-C794-9C049ABA6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Compare Meiosis to Mitosis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Autosomes and </a:t>
            </a: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Gonosomes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Chromosome numbers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Importance of Meiosis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Abnormal Meiosis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8 Phases of Meiosis – Identify, Label and Describe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How Meiosis Contributes to Variation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1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ADD55-0438-B7C6-A691-6457A3CD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Meiosis: Chromosome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5A1EBED-FA5E-4717-2523-53AEBEFB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2736"/>
            <a:ext cx="9650288" cy="5805264"/>
          </a:xfrm>
        </p:spPr>
      </p:pic>
    </p:spTree>
    <p:extLst>
      <p:ext uri="{BB962C8B-B14F-4D97-AF65-F5344CB8AC3E}">
        <p14:creationId xmlns:p14="http://schemas.microsoft.com/office/powerpoint/2010/main" val="2798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85728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0"/>
            <a:ext cx="11280576" cy="7245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4000" b="1" dirty="0">
                <a:latin typeface="Arial" pitchFamily="34" charset="0"/>
                <a:cs typeface="Arial" pitchFamily="34" charset="0"/>
              </a:rPr>
              <a:t>How to Prepare for P2</a:t>
            </a:r>
          </a:p>
          <a:p>
            <a:pPr marL="0" indent="0"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b="1" dirty="0">
                <a:latin typeface="Arial" pitchFamily="34" charset="0"/>
                <a:cs typeface="Arial" pitchFamily="34" charset="0"/>
              </a:rPr>
              <a:t>FOLLOW THE EXAM GUIDELINES – EVOLUTION (54 marks)</a:t>
            </a:r>
          </a:p>
          <a:p>
            <a:r>
              <a:rPr lang="en-ZA" b="1" dirty="0">
                <a:latin typeface="Arial" pitchFamily="34" charset="0"/>
                <a:cs typeface="Arial" pitchFamily="34" charset="0"/>
              </a:rPr>
              <a:t>REVISE EACH TOPIC MENTIONED BELOW</a:t>
            </a:r>
          </a:p>
          <a:p>
            <a:r>
              <a:rPr lang="en-ZA" b="1" dirty="0">
                <a:latin typeface="Arial" pitchFamily="34" charset="0"/>
                <a:cs typeface="Arial" pitchFamily="34" charset="0"/>
              </a:rPr>
              <a:t>TEST YOURSELF BY DOING PAST PAPER QUESTIONS</a:t>
            </a:r>
            <a:endParaRPr lang="en-ZA" dirty="0">
              <a:latin typeface="Arial" pitchFamily="34" charset="0"/>
              <a:cs typeface="Arial" pitchFamily="34" charset="0"/>
            </a:endParaRPr>
          </a:p>
          <a:p>
            <a:r>
              <a:rPr lang="en-ZA" b="1" dirty="0">
                <a:latin typeface="Arial" pitchFamily="34" charset="0"/>
                <a:cs typeface="Arial" pitchFamily="34" charset="0"/>
              </a:rPr>
              <a:t>MARK YOUR ANSWERS – USE MARKING GUIDELINES</a:t>
            </a:r>
          </a:p>
          <a:p>
            <a:pPr marL="0" indent="0">
              <a:buNone/>
            </a:pPr>
            <a:endParaRPr lang="en-ZA" b="1" dirty="0">
              <a:latin typeface="Arial" pitchFamily="34" charset="0"/>
              <a:cs typeface="Arial" pitchFamily="34" charset="0"/>
            </a:endParaRPr>
          </a:p>
          <a:p>
            <a:r>
              <a:rPr lang="en-Z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SPECIFIC IN THE WAY YOU ANSWER QUESTIONS </a:t>
            </a:r>
          </a:p>
          <a:p>
            <a:r>
              <a:rPr lang="en-Z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HOW MARKS ARE ALLOCATED</a:t>
            </a:r>
          </a:p>
          <a:p>
            <a:endParaRPr lang="en-ZA" b="1" dirty="0">
              <a:latin typeface="Arial" pitchFamily="34" charset="0"/>
              <a:cs typeface="Arial" pitchFamily="34" charset="0"/>
            </a:endParaRPr>
          </a:p>
          <a:p>
            <a:r>
              <a:rPr lang="en-ZA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FORM SUPPORT GROUPS</a:t>
            </a:r>
          </a:p>
          <a:p>
            <a:r>
              <a:rPr lang="en-ZA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GET A REASON WHY YOU WANT TO DO WELL</a:t>
            </a:r>
          </a:p>
          <a:p>
            <a:endParaRPr lang="en-ZA"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endParaRPr lang="en-ZA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endParaRPr lang="en-ZA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B9AC8-2D0D-1EB3-DF7E-4F1C7C42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Meiosis: Chromosome Numbers - Answers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F28EC32-216A-C196-75C7-4775A96A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412776"/>
            <a:ext cx="8774041" cy="5445223"/>
          </a:xfrm>
        </p:spPr>
      </p:pic>
    </p:spTree>
    <p:extLst>
      <p:ext uri="{BB962C8B-B14F-4D97-AF65-F5344CB8AC3E}">
        <p14:creationId xmlns:p14="http://schemas.microsoft.com/office/powerpoint/2010/main" val="3656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8BC1B-4E38-B405-9EEC-35DF522C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Importance of Meiosis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5C22C5F-F63E-D30A-3880-2445E9973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196752"/>
            <a:ext cx="9433048" cy="5544616"/>
          </a:xfrm>
        </p:spPr>
      </p:pic>
    </p:spTree>
    <p:extLst>
      <p:ext uri="{BB962C8B-B14F-4D97-AF65-F5344CB8AC3E}">
        <p14:creationId xmlns:p14="http://schemas.microsoft.com/office/powerpoint/2010/main" val="22538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B33D4-C40F-EE59-A1F9-FC38B0A3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7"/>
            <a:ext cx="10515600" cy="576063"/>
          </a:xfrm>
        </p:spPr>
        <p:txBody>
          <a:bodyPr>
            <a:normAutofit fontScale="90000"/>
          </a:bodyPr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Phases of Meiosis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8194F-2B9F-2D2C-7291-B78E17DC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4953CC-BA3E-AA67-9244-BA8647F9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08720"/>
            <a:ext cx="113772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3415B-45C5-6AD0-D492-C96B1AE3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</p:spPr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Phases of Meiosis - Answers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D05D58-6D25-6CF4-4DE3-D6460B4BE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1124745"/>
            <a:ext cx="9433048" cy="5368130"/>
          </a:xfrm>
        </p:spPr>
      </p:pic>
    </p:spTree>
    <p:extLst>
      <p:ext uri="{BB962C8B-B14F-4D97-AF65-F5344CB8AC3E}">
        <p14:creationId xmlns:p14="http://schemas.microsoft.com/office/powerpoint/2010/main" val="3961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962B6-BC87-DD83-A370-36ADEF1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Meiosis: Crossing Over in Prophase 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1E85E37-F95F-34E0-07C5-0098D08D4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052736"/>
            <a:ext cx="10009112" cy="5805264"/>
          </a:xfrm>
        </p:spPr>
      </p:pic>
    </p:spTree>
    <p:extLst>
      <p:ext uri="{BB962C8B-B14F-4D97-AF65-F5344CB8AC3E}">
        <p14:creationId xmlns:p14="http://schemas.microsoft.com/office/powerpoint/2010/main" val="25655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A9D42-071A-D1AF-B65A-A541E8EB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Crossing Over: Answers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AE35EE7-5A8D-5A0F-9C52-B162E89B1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052736"/>
            <a:ext cx="9289032" cy="5805263"/>
          </a:xfrm>
        </p:spPr>
      </p:pic>
    </p:spTree>
    <p:extLst>
      <p:ext uri="{BB962C8B-B14F-4D97-AF65-F5344CB8AC3E}">
        <p14:creationId xmlns:p14="http://schemas.microsoft.com/office/powerpoint/2010/main" val="26452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A5FCC-918F-4165-81F8-F8847113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Abnormal Meiosis: Down Syndrome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E74DD88-FD09-5F5C-39F1-E960A0378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980729"/>
            <a:ext cx="9001000" cy="367240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C339FA-876D-18DD-F111-66A97098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97152"/>
            <a:ext cx="90010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03F75-98E5-2A75-EA8F-49DF7D48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What Leads to Down Syndrome?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367A84-D2E3-1A42-F1B5-60EFD270F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340769"/>
            <a:ext cx="9289032" cy="5152106"/>
          </a:xfrm>
        </p:spPr>
      </p:pic>
    </p:spTree>
    <p:extLst>
      <p:ext uri="{BB962C8B-B14F-4D97-AF65-F5344CB8AC3E}">
        <p14:creationId xmlns:p14="http://schemas.microsoft.com/office/powerpoint/2010/main" val="886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10557-C10C-C180-9EA4-364A757B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Down Syndrome -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F3F491D-8F8E-18D0-CE96-2974BCBC8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08720"/>
            <a:ext cx="9434263" cy="5760640"/>
          </a:xfrm>
        </p:spPr>
      </p:pic>
    </p:spTree>
    <p:extLst>
      <p:ext uri="{BB962C8B-B14F-4D97-AF65-F5344CB8AC3E}">
        <p14:creationId xmlns:p14="http://schemas.microsoft.com/office/powerpoint/2010/main" val="41603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C07DC-87DD-00E0-C30D-42A2E540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Genetics and Inheritance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(48Marks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DBF3DC-FDDD-1A48-1E78-24F3C0E2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728"/>
            <a:ext cx="10515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Mendel’s Law of (1) Dominance &amp; (2) Segregation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Determination of Gender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Types of Dominance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Blood Groups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Gender Related Problems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Dihybrid Crosses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Pedigree Diagrams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Genetic Engineering</a:t>
            </a:r>
          </a:p>
          <a:p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D15B-2768-8EAE-ACBD-EC1E41D9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b="1" dirty="0">
                <a:latin typeface="Arial" panose="020B0604020202020204" pitchFamily="34" charset="0"/>
                <a:cs typeface="Arial" panose="020B0604020202020204" pitchFamily="34" charset="0"/>
              </a:rPr>
              <a:t>FORMAT and MARK ALLOCATION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A5F511-7951-F8D2-E8E4-0245841C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DNA – Code of Life:       		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(27)</a:t>
            </a:r>
          </a:p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Meiosis:                          		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(21)</a:t>
            </a:r>
          </a:p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Genetics and Inheritance:  </a:t>
            </a:r>
            <a:r>
              <a:rPr lang="en-GB" sz="48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Evolution:                            	</a:t>
            </a:r>
            <a:r>
              <a:rPr lang="en-GB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(54)</a:t>
            </a:r>
          </a:p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TOTAL:				             	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[150]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01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11CB3-197C-2F24-3CE3-51404D26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Genetics: Terminology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C57EE3-E7D0-6AFD-2A46-F882BE18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908720"/>
            <a:ext cx="9577064" cy="5949280"/>
          </a:xfrm>
        </p:spPr>
      </p:pic>
    </p:spTree>
    <p:extLst>
      <p:ext uri="{BB962C8B-B14F-4D97-AF65-F5344CB8AC3E}">
        <p14:creationId xmlns:p14="http://schemas.microsoft.com/office/powerpoint/2010/main" val="18568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518BE-F7C3-CDFA-7555-A79BE316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Genetics: Terminology</a:t>
            </a:r>
            <a:endParaRPr lang="en-ZA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1EB27BD-4946-8FE8-FB33-EBB9BBB60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681038"/>
            <a:ext cx="7704856" cy="6176961"/>
          </a:xfrm>
        </p:spPr>
      </p:pic>
    </p:spTree>
    <p:extLst>
      <p:ext uri="{BB962C8B-B14F-4D97-AF65-F5344CB8AC3E}">
        <p14:creationId xmlns:p14="http://schemas.microsoft.com/office/powerpoint/2010/main" val="157786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3CD22-307C-298D-E975-3D0E8C96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2 Laws of Mendel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9B5A54D-B662-8FB0-04B3-C5D859043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3" y="1124744"/>
            <a:ext cx="9433047" cy="367240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314AA4-162B-448A-A61E-BBA5A159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5" y="4941168"/>
            <a:ext cx="943304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94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2694B-D30F-3B7F-AAAC-186C89DE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Determination of Gender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5894FF6-024F-1278-92F0-12AC2937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1196751"/>
            <a:ext cx="9976319" cy="5296123"/>
          </a:xfrm>
        </p:spPr>
      </p:pic>
    </p:spTree>
    <p:extLst>
      <p:ext uri="{BB962C8B-B14F-4D97-AF65-F5344CB8AC3E}">
        <p14:creationId xmlns:p14="http://schemas.microsoft.com/office/powerpoint/2010/main" val="290843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1432B-F552-85FD-70D2-C1DD9F0B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Genetics: Types of Dominance – Complete Dominance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EFAFAFD-3FE2-B240-7F30-0FD87C514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908720"/>
            <a:ext cx="9505056" cy="5832648"/>
          </a:xfrm>
        </p:spPr>
      </p:pic>
    </p:spTree>
    <p:extLst>
      <p:ext uri="{BB962C8B-B14F-4D97-AF65-F5344CB8AC3E}">
        <p14:creationId xmlns:p14="http://schemas.microsoft.com/office/powerpoint/2010/main" val="1479816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824AD-813E-7D74-6ADA-7DD9C9D9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1512168"/>
          </a:xfrm>
        </p:spPr>
        <p:txBody>
          <a:bodyPr>
            <a:normAutofit fontScale="90000"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Types of Dominance – Incomplete Dominance</a:t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There is No Dominance – Use Capital Letters Only!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Rose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x White Rose gives </a:t>
            </a:r>
            <a:r>
              <a:rPr lang="en-ZA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 in F1</a:t>
            </a:r>
            <a:br>
              <a:rPr lang="en-ZA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solidFill>
                <a:srgbClr val="FF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3AF0DE-FD81-5999-BAC3-4E03E44AB22B}"/>
              </a:ext>
            </a:extLst>
          </p:cNvPr>
          <p:cNvSpPr txBox="1"/>
          <p:nvPr/>
        </p:nvSpPr>
        <p:spPr>
          <a:xfrm>
            <a:off x="1631504" y="57332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Answer: D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1751977B-A79E-0D33-E65F-8804E5F24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1" y="1700808"/>
            <a:ext cx="7872682" cy="3672407"/>
          </a:xfrm>
        </p:spPr>
      </p:pic>
    </p:spTree>
    <p:extLst>
      <p:ext uri="{BB962C8B-B14F-4D97-AF65-F5344CB8AC3E}">
        <p14:creationId xmlns:p14="http://schemas.microsoft.com/office/powerpoint/2010/main" val="3377590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FACC9-36D5-6754-405A-B08D5855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7771"/>
          </a:xfrm>
        </p:spPr>
        <p:txBody>
          <a:bodyPr>
            <a:noAutofit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Types of Dominance: Co-Dominance</a:t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Both Features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are Expressed </a:t>
            </a:r>
            <a:r>
              <a:rPr lang="en-ZA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the F1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Phenotype and are Equally Dominant.</a:t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Capital Letters Only!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605F7-7899-C0D6-2BB8-04650037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920"/>
            <a:ext cx="10515600" cy="41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P1: Brown Horse x White Horse gives Brown and White </a:t>
            </a:r>
            <a:r>
              <a:rPr lang="en-ZA" sz="32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Patches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 in F1</a:t>
            </a: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Genotype: BB x WW gives BW in F1</a:t>
            </a: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9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BDA81-96D2-36F6-5709-06811701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Blood Groups: Between A &amp; B there Is </a:t>
            </a:r>
            <a:b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Co-Dominance </a:t>
            </a:r>
            <a:r>
              <a:rPr lang="en-ZA" sz="3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(Group A x Group B) gives AB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1E2E3C9-B000-2204-676E-680CE3550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938320" cy="32504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FFFF8A-7B4F-44BE-18E2-849A5A50FC91}"/>
              </a:ext>
            </a:extLst>
          </p:cNvPr>
          <p:cNvSpPr txBox="1"/>
          <p:nvPr/>
        </p:nvSpPr>
        <p:spPr>
          <a:xfrm>
            <a:off x="3071664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A08069-5B24-5D79-708F-132C2E9E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941168"/>
            <a:ext cx="993831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1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F9952-38D2-AB37-64F0-A6191874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GENDER RELATED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4EB3D-3558-F921-5693-610948B2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736"/>
            <a:ext cx="10515600" cy="5688632"/>
          </a:xfrm>
        </p:spPr>
        <p:txBody>
          <a:bodyPr>
            <a:normAutofit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Haemophilia &amp; Colour-Blindness</a:t>
            </a:r>
          </a:p>
          <a:p>
            <a:pPr marL="0" indent="0">
              <a:buNone/>
            </a:pPr>
            <a:r>
              <a:rPr lang="en-ZA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Use X and Y </a:t>
            </a:r>
          </a:p>
          <a:p>
            <a:pPr marL="0" indent="0">
              <a:buNone/>
            </a:pPr>
            <a:endParaRPr lang="en-ZA" sz="3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C83FA6-0C90-54C5-6D84-556DF95F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132856"/>
            <a:ext cx="7073589" cy="48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63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18978-F4D6-EAFB-8585-B8932125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GENDER RELATED PROBLEMS - Questions</a:t>
            </a:r>
            <a:endParaRPr lang="en-ZA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DA79C65-3251-BBEA-1C22-1AB858F2A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052736"/>
            <a:ext cx="9073007" cy="5440139"/>
          </a:xfrm>
        </p:spPr>
      </p:pic>
    </p:spTree>
    <p:extLst>
      <p:ext uri="{BB962C8B-B14F-4D97-AF65-F5344CB8AC3E}">
        <p14:creationId xmlns:p14="http://schemas.microsoft.com/office/powerpoint/2010/main" val="270608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ED7F9-F528-F670-A0A1-C465DABB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FORMAT and MARK ALLOCATION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114908-E103-B7B4-FDF7-23E973F77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690688"/>
            <a:ext cx="9608156" cy="4802187"/>
          </a:xfrm>
        </p:spPr>
      </p:pic>
    </p:spTree>
    <p:extLst>
      <p:ext uri="{BB962C8B-B14F-4D97-AF65-F5344CB8AC3E}">
        <p14:creationId xmlns:p14="http://schemas.microsoft.com/office/powerpoint/2010/main" val="647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D7A7A-64A3-2C1B-B5F7-BB6BE5A0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Dihybrid Crosses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C5C973E-92EF-E3D0-8EBF-EC2F2E7F1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052736"/>
            <a:ext cx="9793088" cy="5616623"/>
          </a:xfrm>
        </p:spPr>
      </p:pic>
    </p:spTree>
    <p:extLst>
      <p:ext uri="{BB962C8B-B14F-4D97-AF65-F5344CB8AC3E}">
        <p14:creationId xmlns:p14="http://schemas.microsoft.com/office/powerpoint/2010/main" val="3977850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474BE-2A5F-1069-27E7-1B5E13E6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Dihybrid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B9F679-5CCC-FD99-8EF3-673912351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1" y="1556792"/>
            <a:ext cx="8329946" cy="5184576"/>
          </a:xfrm>
        </p:spPr>
      </p:pic>
    </p:spTree>
    <p:extLst>
      <p:ext uri="{BB962C8B-B14F-4D97-AF65-F5344CB8AC3E}">
        <p14:creationId xmlns:p14="http://schemas.microsoft.com/office/powerpoint/2010/main" val="59345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6EAAF-82C3-CFD7-C0E2-0FA642FD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074C48-8DE3-E30B-606F-1610AE754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6752"/>
            <a:ext cx="9938319" cy="3816424"/>
          </a:xfrm>
        </p:spPr>
      </p:pic>
    </p:spTree>
    <p:extLst>
      <p:ext uri="{BB962C8B-B14F-4D97-AF65-F5344CB8AC3E}">
        <p14:creationId xmlns:p14="http://schemas.microsoft.com/office/powerpoint/2010/main" val="41865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8DB23-7C2E-7E19-5C15-84DE1384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9E5FC-67FE-B65E-B580-5342460B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5544616"/>
          </a:xfrm>
        </p:spPr>
        <p:txBody>
          <a:bodyPr>
            <a:normAutofit fontScale="92500" lnSpcReduction="10000"/>
          </a:bodyPr>
          <a:lstStyle/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GMO’s</a:t>
            </a:r>
          </a:p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Stem Cells</a:t>
            </a:r>
          </a:p>
          <a:p>
            <a:pPr marL="0" indent="0">
              <a:buNone/>
            </a:pP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3600" b="1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Cloning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 – Understand why and how it’s done</a:t>
            </a:r>
          </a:p>
          <a:p>
            <a:pPr marL="0" indent="0">
              <a:buNone/>
            </a:pP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3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What are GMO’s?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Any benefits or problems?</a:t>
            </a:r>
          </a:p>
          <a:p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ZA" sz="3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Stem Cells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– How?</a:t>
            </a:r>
          </a:p>
          <a:p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462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F252B-C0CB-5A78-CB41-512BD540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 Engineering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BC422C6-9E25-F251-DB29-286343AE7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052736"/>
            <a:ext cx="8784975" cy="5805264"/>
          </a:xfrm>
        </p:spPr>
      </p:pic>
    </p:spTree>
    <p:extLst>
      <p:ext uri="{BB962C8B-B14F-4D97-AF65-F5344CB8AC3E}">
        <p14:creationId xmlns:p14="http://schemas.microsoft.com/office/powerpoint/2010/main" val="2582727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75C6C-7CF2-FBBD-8D4C-FE5FE4BC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Genetic Engineering - Questions</a:t>
            </a:r>
            <a:endParaRPr lang="en-ZA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46370C5-EA52-30ED-A639-E75239D9D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690688"/>
            <a:ext cx="7584090" cy="4690640"/>
          </a:xfrm>
        </p:spPr>
      </p:pic>
    </p:spTree>
    <p:extLst>
      <p:ext uri="{BB962C8B-B14F-4D97-AF65-F5344CB8AC3E}">
        <p14:creationId xmlns:p14="http://schemas.microsoft.com/office/powerpoint/2010/main" val="2004722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C8CC6-36F5-C836-2A49-697D28A0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Genetic Engineering - Answers</a:t>
            </a:r>
            <a:endParaRPr lang="en-Z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2D0CDAB-EA4A-5D3E-E3E1-77A662487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426152" cy="4618631"/>
          </a:xfrm>
        </p:spPr>
      </p:pic>
    </p:spTree>
    <p:extLst>
      <p:ext uri="{BB962C8B-B14F-4D97-AF65-F5344CB8AC3E}">
        <p14:creationId xmlns:p14="http://schemas.microsoft.com/office/powerpoint/2010/main" val="406382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91208-A982-6CD3-1566-3943C426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327"/>
          </a:xfrm>
        </p:spPr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Genetic Engineering - Answers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E98C6E3-C2C2-6B47-3F5E-CE82D5C76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115452"/>
            <a:ext cx="8496944" cy="25295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4E22BE-A4A8-443B-E356-90574433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284984"/>
            <a:ext cx="8208912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6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4F1AD-D9DC-A1B2-89FA-4C590BB4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Mitochondrial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387006-2994-BDDD-A586-D7700FF0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4836195"/>
          </a:xfrm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What is Mt-DNA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 Value of Mutations in Mt-DNA to trace Maternal Ancestry </a:t>
            </a:r>
          </a:p>
        </p:txBody>
      </p:sp>
    </p:spTree>
    <p:extLst>
      <p:ext uri="{BB962C8B-B14F-4D97-AF65-F5344CB8AC3E}">
        <p14:creationId xmlns:p14="http://schemas.microsoft.com/office/powerpoint/2010/main" val="2480768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1BD52-2581-EC53-467E-D5743EBF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Paternity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E5D59D-0B8C-08C5-F99A-89094A0D2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Blood Groups</a:t>
            </a:r>
          </a:p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  vs</a:t>
            </a:r>
          </a:p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DNA Profiling – More Accurate, Why?</a:t>
            </a:r>
          </a:p>
        </p:txBody>
      </p:sp>
    </p:spTree>
    <p:extLst>
      <p:ext uri="{BB962C8B-B14F-4D97-AF65-F5344CB8AC3E}">
        <p14:creationId xmlns:p14="http://schemas.microsoft.com/office/powerpoint/2010/main" val="59027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82DEDA-367A-FD6A-18AB-A20D45B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itchFamily="34" charset="0"/>
                <a:cs typeface="Arial" pitchFamily="34" charset="0"/>
              </a:rPr>
              <a:t>DNA: The Code of Life (27 Marks)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DFD858-10D7-FA93-6D36-7EC663E5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How</a:t>
            </a:r>
            <a:r>
              <a:rPr lang="en-ZA" sz="4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ZA" b="1" dirty="0">
                <a:latin typeface="Arial" pitchFamily="34" charset="0"/>
                <a:cs typeface="Arial" pitchFamily="34" charset="0"/>
              </a:rPr>
              <a:t>do the following concepts relate?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Cell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Nucleus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Chromosomes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Chromatids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DNA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Nucleotides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Genes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0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68D1-A22E-0550-2978-1243C801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Be Successful in Life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BF5AA3-B3B0-0810-1EEB-17D8A84C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5472608"/>
          </a:xfrm>
        </p:spPr>
        <p:txBody>
          <a:bodyPr/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ZA" dirty="0"/>
              <a:t>: 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Follow the Exam Guidelines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 Revise the Material</a:t>
            </a:r>
          </a:p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: Test Yourself by Using Past Papers </a:t>
            </a: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4400" b="1" dirty="0">
                <a:solidFill>
                  <a:srgbClr val="0070C0"/>
                </a:solidFill>
                <a:highlight>
                  <a:srgbClr val="FFFF00"/>
                </a:highlight>
                <a:latin typeface="Segoe Script" panose="030B0504020000000003" pitchFamily="66" charset="0"/>
                <a:cs typeface="Arial" panose="020B0604020202020204" pitchFamily="34" charset="0"/>
              </a:rPr>
              <a:t>Best Wishes with Paper 2! </a:t>
            </a:r>
          </a:p>
        </p:txBody>
      </p:sp>
    </p:spTree>
    <p:extLst>
      <p:ext uri="{BB962C8B-B14F-4D97-AF65-F5344CB8AC3E}">
        <p14:creationId xmlns:p14="http://schemas.microsoft.com/office/powerpoint/2010/main" val="337120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780" y="1027906"/>
            <a:ext cx="5987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800" b="1" dirty="0">
              <a:latin typeface="Arial" pitchFamily="34" charset="0"/>
              <a:cs typeface="Arial" pitchFamily="34" charset="0"/>
            </a:endParaRPr>
          </a:p>
          <a:p>
            <a:r>
              <a:rPr lang="en-ZA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ZA" sz="3200" dirty="0">
              <a:latin typeface="Arial" pitchFamily="34" charset="0"/>
              <a:cs typeface="Arial" pitchFamily="34" charset="0"/>
            </a:endParaRPr>
          </a:p>
          <a:p>
            <a:endParaRPr lang="en-ZA" sz="3200" dirty="0">
              <a:latin typeface="Arial" pitchFamily="34" charset="0"/>
              <a:cs typeface="Arial" pitchFamily="34" charset="0"/>
            </a:endParaRPr>
          </a:p>
          <a:p>
            <a:endParaRPr lang="en-ZA" sz="3200" dirty="0">
              <a:latin typeface="Arial" pitchFamily="34" charset="0"/>
              <a:cs typeface="Arial" pitchFamily="34" charset="0"/>
            </a:endParaRPr>
          </a:p>
          <a:p>
            <a:endParaRPr lang="en-ZA" sz="3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C1F72-9834-43FB-993E-144F2749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6"/>
            <a:ext cx="7416824" cy="47096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b="1" dirty="0">
                <a:latin typeface="Arial" pitchFamily="34" charset="0"/>
                <a:cs typeface="Arial" pitchFamily="34" charset="0"/>
              </a:rPr>
              <a:t>DNA: The Code of </a:t>
            </a:r>
            <a:r>
              <a:rPr lang="en-ZA" sz="4000" b="1" dirty="0" err="1">
                <a:latin typeface="Arial" pitchFamily="34" charset="0"/>
                <a:cs typeface="Arial" pitchFamily="34" charset="0"/>
              </a:rPr>
              <a:t>Life</a:t>
            </a:r>
            <a:r>
              <a:rPr lang="en-ZA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</a:t>
            </a:r>
            <a:endParaRPr lang="en-ZA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85763F-4755-D469-582E-489AF58F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80" y="1027907"/>
            <a:ext cx="5663237" cy="26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76BA69-19E4-48FC-8B03-BF2434ABA3E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48" y="3717032"/>
            <a:ext cx="54367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CA28A1-F41D-23E5-BFA8-F4F7E69AF0CE}"/>
              </a:ext>
            </a:extLst>
          </p:cNvPr>
          <p:cNvSpPr txBox="1"/>
          <p:nvPr/>
        </p:nvSpPr>
        <p:spPr>
          <a:xfrm>
            <a:off x="232765" y="982066"/>
            <a:ext cx="27625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9A8358-E76A-161C-336B-B4700059C166}"/>
              </a:ext>
            </a:extLst>
          </p:cNvPr>
          <p:cNvSpPr txBox="1"/>
          <p:nvPr/>
        </p:nvSpPr>
        <p:spPr>
          <a:xfrm>
            <a:off x="3940332" y="958225"/>
            <a:ext cx="27625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560457-D474-942E-9793-7EA1EDA7C553}"/>
              </a:ext>
            </a:extLst>
          </p:cNvPr>
          <p:cNvSpPr txBox="1"/>
          <p:nvPr/>
        </p:nvSpPr>
        <p:spPr>
          <a:xfrm>
            <a:off x="5807968" y="1588127"/>
            <a:ext cx="27625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8F4F11-14C1-10A4-1836-92759B6C1EE1}"/>
              </a:ext>
            </a:extLst>
          </p:cNvPr>
          <p:cNvSpPr txBox="1"/>
          <p:nvPr/>
        </p:nvSpPr>
        <p:spPr>
          <a:xfrm>
            <a:off x="6164079" y="2225884"/>
            <a:ext cx="27625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D2CDFC-5E5A-FE14-C022-C0212613730A}"/>
              </a:ext>
            </a:extLst>
          </p:cNvPr>
          <p:cNvSpPr txBox="1"/>
          <p:nvPr/>
        </p:nvSpPr>
        <p:spPr>
          <a:xfrm>
            <a:off x="4238680" y="4207946"/>
            <a:ext cx="24801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Chromatids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F28432-66FB-9A96-0289-D1BE93524E31}"/>
              </a:ext>
            </a:extLst>
          </p:cNvPr>
          <p:cNvSpPr txBox="1"/>
          <p:nvPr/>
        </p:nvSpPr>
        <p:spPr>
          <a:xfrm>
            <a:off x="4149433" y="4805597"/>
            <a:ext cx="27625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Centromere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B43D70-31B7-4B43-E0DF-F0CC11806E24}"/>
              </a:ext>
            </a:extLst>
          </p:cNvPr>
          <p:cNvSpPr txBox="1"/>
          <p:nvPr/>
        </p:nvSpPr>
        <p:spPr>
          <a:xfrm>
            <a:off x="4149433" y="5459077"/>
            <a:ext cx="25693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240C10F-8C53-C235-C44B-33FD2C98D4F9}"/>
              </a:ext>
            </a:extLst>
          </p:cNvPr>
          <p:cNvCxnSpPr>
            <a:cxnSpLocks/>
          </p:cNvCxnSpPr>
          <p:nvPr/>
        </p:nvCxnSpPr>
        <p:spPr>
          <a:xfrm flipH="1">
            <a:off x="3143672" y="5013176"/>
            <a:ext cx="1080120" cy="1440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3B149C6-F4C1-C812-C279-A483499041AB}"/>
              </a:ext>
            </a:extLst>
          </p:cNvPr>
          <p:cNvCxnSpPr>
            <a:cxnSpLocks/>
          </p:cNvCxnSpPr>
          <p:nvPr/>
        </p:nvCxnSpPr>
        <p:spPr>
          <a:xfrm flipH="1" flipV="1">
            <a:off x="2032798" y="4438779"/>
            <a:ext cx="2190994" cy="1087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195762F-820C-8C5B-EDFD-9B92F5777870}"/>
              </a:ext>
            </a:extLst>
          </p:cNvPr>
          <p:cNvCxnSpPr>
            <a:cxnSpLocks/>
          </p:cNvCxnSpPr>
          <p:nvPr/>
        </p:nvCxnSpPr>
        <p:spPr>
          <a:xfrm flipH="1" flipV="1">
            <a:off x="3845804" y="4117531"/>
            <a:ext cx="377988" cy="4291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7597F6E-D1B1-3848-D9B5-60288414776C}"/>
              </a:ext>
            </a:extLst>
          </p:cNvPr>
          <p:cNvCxnSpPr>
            <a:cxnSpLocks/>
          </p:cNvCxnSpPr>
          <p:nvPr/>
        </p:nvCxnSpPr>
        <p:spPr>
          <a:xfrm flipH="1">
            <a:off x="3542175" y="5566630"/>
            <a:ext cx="607258" cy="4077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0005A-DE0D-3BC2-4E71-5407C1C85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0" cy="801042"/>
          </a:xfrm>
        </p:spPr>
        <p:txBody>
          <a:bodyPr>
            <a:normAutofit/>
          </a:bodyPr>
          <a:lstStyle/>
          <a:p>
            <a:r>
              <a:rPr lang="en-ZA" sz="36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</a:t>
            </a:r>
            <a:endParaRPr lang="en-Z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B24AB-0BBD-5B63-FF1C-23D37755E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404664"/>
            <a:ext cx="7200800" cy="5760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DNA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9BC70C-855F-3D1C-D684-4B47420E8934}"/>
              </a:ext>
            </a:extLst>
          </p:cNvPr>
          <p:cNvSpPr txBox="1"/>
          <p:nvPr/>
        </p:nvSpPr>
        <p:spPr>
          <a:xfrm>
            <a:off x="256760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932895-E5FE-FAA7-DD96-4202993B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360" y="1052736"/>
            <a:ext cx="796832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778A59-3EEB-0155-F688-07D2DD60C661}"/>
              </a:ext>
            </a:extLst>
          </p:cNvPr>
          <p:cNvSpPr txBox="1"/>
          <p:nvPr/>
        </p:nvSpPr>
        <p:spPr>
          <a:xfrm>
            <a:off x="4223791" y="4207946"/>
            <a:ext cx="187220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Nucleotide</a:t>
            </a:r>
          </a:p>
        </p:txBody>
      </p:sp>
    </p:spTree>
    <p:extLst>
      <p:ext uri="{BB962C8B-B14F-4D97-AF65-F5344CB8AC3E}">
        <p14:creationId xmlns:p14="http://schemas.microsoft.com/office/powerpoint/2010/main" val="32681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CEC7D-ABA5-4E13-9DCC-B9B23349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 ON DNA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F4AA7B-909A-6938-D7A2-BF65D714A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8840"/>
            <a:ext cx="9454148" cy="3744416"/>
          </a:xfrm>
        </p:spPr>
      </p:pic>
    </p:spTree>
    <p:extLst>
      <p:ext uri="{BB962C8B-B14F-4D97-AF65-F5344CB8AC3E}">
        <p14:creationId xmlns:p14="http://schemas.microsoft.com/office/powerpoint/2010/main" val="5476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59B92-EF20-7212-7996-367BF6B5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 ON DNA &amp; RNA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2BB9CB-33EC-5DA2-A67C-A5F3F3948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556792"/>
            <a:ext cx="8389065" cy="5184576"/>
          </a:xfrm>
        </p:spPr>
      </p:pic>
    </p:spTree>
    <p:extLst>
      <p:ext uri="{BB962C8B-B14F-4D97-AF65-F5344CB8AC3E}">
        <p14:creationId xmlns:p14="http://schemas.microsoft.com/office/powerpoint/2010/main" val="41101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7024</TotalTime>
  <Words>488</Words>
  <Application>Microsoft Office PowerPoint</Application>
  <PresentationFormat>Widescreen</PresentationFormat>
  <Paragraphs>149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Segoe Script</vt:lpstr>
      <vt:lpstr>Office Theme</vt:lpstr>
      <vt:lpstr> SEPT / NOV 2024: EXAM    PREPARATION – PAPER 2</vt:lpstr>
      <vt:lpstr>Life Sciences</vt:lpstr>
      <vt:lpstr>FORMAT and MARK ALLOCATION</vt:lpstr>
      <vt:lpstr>FORMAT and MARK ALLOCATION</vt:lpstr>
      <vt:lpstr>DNA: The Code of Life (27 Marks)</vt:lpstr>
      <vt:lpstr>DNA: The Code of Lifees</vt:lpstr>
      <vt:lpstr> es</vt:lpstr>
      <vt:lpstr>QUESTIONS ON DNA</vt:lpstr>
      <vt:lpstr>QUESTIONS ON DNA &amp; RNA</vt:lpstr>
      <vt:lpstr>DNA: The Code of Life</vt:lpstr>
      <vt:lpstr>Describe DNA Replication</vt:lpstr>
      <vt:lpstr>DNA: THE CODE OF LIFE</vt:lpstr>
      <vt:lpstr>DNA: THE CODE OF LIFE</vt:lpstr>
      <vt:lpstr>Protein Synthesis</vt:lpstr>
      <vt:lpstr>Protein Synthesis</vt:lpstr>
      <vt:lpstr>Protein Synthesis</vt:lpstr>
      <vt:lpstr>Protein Synthesis</vt:lpstr>
      <vt:lpstr>Meiosis (21 Marks)</vt:lpstr>
      <vt:lpstr>Meiosis: Chromosome Numbers</vt:lpstr>
      <vt:lpstr>Meiosis: Chromosome Numbers - Answers</vt:lpstr>
      <vt:lpstr>Importance of Meiosis</vt:lpstr>
      <vt:lpstr>Phases of Meiosis</vt:lpstr>
      <vt:lpstr>Phases of Meiosis - Answers</vt:lpstr>
      <vt:lpstr>Meiosis: Crossing Over in Prophase I</vt:lpstr>
      <vt:lpstr>Crossing Over: Answers</vt:lpstr>
      <vt:lpstr>Abnormal Meiosis: Down Syndrome</vt:lpstr>
      <vt:lpstr>What Leads to Down Syndrome?</vt:lpstr>
      <vt:lpstr>Down Syndrome - Answers</vt:lpstr>
      <vt:lpstr>Genetics and Inheritance (48Marks)</vt:lpstr>
      <vt:lpstr>Genetics: Terminology</vt:lpstr>
      <vt:lpstr>Genetics: Terminology</vt:lpstr>
      <vt:lpstr>2 Laws of Mendel</vt:lpstr>
      <vt:lpstr>Determination of Gender</vt:lpstr>
      <vt:lpstr>Genetics: Types of Dominance – Complete Dominance</vt:lpstr>
      <vt:lpstr>Types of Dominance – Incomplete Dominance There is No Dominance – Use Capital Letters Only!  Eg Red Rose x White Rose gives Pink in F1 </vt:lpstr>
      <vt:lpstr>Types of Dominance: Co-Dominance  Both Features are Expressed in the F1 Phenotype and are Equally Dominant. Use Capital Letters Only!</vt:lpstr>
      <vt:lpstr>Blood Groups: Between A &amp; B there Is  Co-Dominance (Group A x Group B) gives AB</vt:lpstr>
      <vt:lpstr>GENDER RELATED PROBLEMS</vt:lpstr>
      <vt:lpstr>GENDER RELATED PROBLEMS - Questions</vt:lpstr>
      <vt:lpstr>Dihybrid Crosses</vt:lpstr>
      <vt:lpstr>Dihybrid Answers</vt:lpstr>
      <vt:lpstr>Mutations</vt:lpstr>
      <vt:lpstr>Genetic Engineering</vt:lpstr>
      <vt:lpstr>Genetic Engineering</vt:lpstr>
      <vt:lpstr>Genetic Engineering - Questions</vt:lpstr>
      <vt:lpstr>Genetic Engineering - Answers</vt:lpstr>
      <vt:lpstr>Genetic Engineering - Answers</vt:lpstr>
      <vt:lpstr>Mitochondrial DNA</vt:lpstr>
      <vt:lpstr>Paternity Testing</vt:lpstr>
      <vt:lpstr>Be Successful in Life Sciences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Investigation Skills</dc:title>
  <dc:creator>USER</dc:creator>
  <cp:lastModifiedBy>melamu_p</cp:lastModifiedBy>
  <cp:revision>368</cp:revision>
  <dcterms:created xsi:type="dcterms:W3CDTF">2020-11-10T18:41:53Z</dcterms:created>
  <dcterms:modified xsi:type="dcterms:W3CDTF">2024-08-30T08:32:09Z</dcterms:modified>
</cp:coreProperties>
</file>